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74" r:id="rId3"/>
    <p:sldId id="343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9pPr>
  </p:defaultTextStyle>
  <p:extLst>
    <p:ext uri="{521415D9-36F7-43E2-AB2F-B90AF26B5E84}">
      <p14:sectionLst xmlns:p14="http://schemas.microsoft.com/office/powerpoint/2010/main">
        <p14:section name="默认节" id="{2BA12937-4576-46E9-A5F1-44D83CB878C6}">
          <p14:sldIdLst>
            <p14:sldId id="256"/>
            <p14:sldId id="274"/>
            <p14:sldId id="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eng" initials="C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00FF"/>
    <a:srgbClr val="CCECFF"/>
    <a:srgbClr val="99CCFF"/>
    <a:srgbClr val="FFFF99"/>
    <a:srgbClr val="FFFF66"/>
    <a:srgbClr val="FBF385"/>
    <a:srgbClr val="EEA5FF"/>
    <a:srgbClr val="FF4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3" autoAdjust="0"/>
    <p:restoredTop sz="93694" autoAdjust="0"/>
  </p:normalViewPr>
  <p:slideViewPr>
    <p:cSldViewPr>
      <p:cViewPr varScale="1">
        <p:scale>
          <a:sx n="111" d="100"/>
          <a:sy n="111" d="100"/>
        </p:scale>
        <p:origin x="1482" y="114"/>
      </p:cViewPr>
      <p:guideLst>
        <p:guide orient="horz" pos="2154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8"/>
      </p:cViewPr>
      <p:guideLst>
        <p:guide orient="horz" pos="2872"/>
        <p:guide pos="216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76C343F1-3439-734F-85AA-BD8B399AF6A3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90187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en-US" altLang="zh-CN" noProof="0"/>
          </a:p>
          <a:p>
            <a:pPr lvl="1"/>
            <a:r>
              <a:rPr lang="zh-CN" altLang="en-US" noProof="0"/>
              <a:t>第二级</a:t>
            </a:r>
            <a:endParaRPr lang="en-US" altLang="zh-CN" noProof="0"/>
          </a:p>
          <a:p>
            <a:pPr lvl="2"/>
            <a:r>
              <a:rPr lang="zh-CN" altLang="en-US" noProof="0"/>
              <a:t>第三级</a:t>
            </a:r>
            <a:endParaRPr lang="en-US" altLang="zh-CN" noProof="0"/>
          </a:p>
          <a:p>
            <a:pPr lvl="3"/>
            <a:r>
              <a:rPr lang="zh-CN" altLang="en-US" noProof="0"/>
              <a:t>第四级</a:t>
            </a:r>
            <a:endParaRPr lang="en-US" altLang="zh-CN" noProof="0"/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04EB2441-6E1B-0C46-A084-F5418D440600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0572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charset="0"/>
              <a:buNone/>
              <a:defRPr sz="22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bIns="45720"/>
          <a:lstStyle>
            <a:lvl1pPr algn="ctr"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CN" altLang="en-US" sz="2000" dirty="0" smtClean="0"/>
            </a:lvl1pPr>
            <a:lvl2pPr>
              <a:defRPr lang="zh-CN" altLang="en-US" sz="1800" dirty="0" smtClean="0"/>
            </a:lvl2pPr>
            <a:lvl3pPr>
              <a:defRPr lang="zh-CN" altLang="en-US" sz="1600" dirty="0" smtClean="0"/>
            </a:lvl3pPr>
            <a:lvl4pPr>
              <a:defRPr lang="zh-CN" altLang="en-US" sz="1400" dirty="0" smtClean="0"/>
            </a:lvl4pPr>
            <a:lvl5pPr>
              <a:defRPr lang="zh-CN" altLang="en-US" sz="1400" dirty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8001000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66738" y="1119189"/>
            <a:ext cx="7958137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3399FF"/>
          </a:solidFill>
          <a:ln w="9525">
            <a:solidFill>
              <a:srgbClr val="3399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04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004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1375" y="6624638"/>
            <a:ext cx="1952625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o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ü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Ø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+mn-lt"/>
          <a:ea typeface="+mn-ea"/>
          <a:cs typeface="+mn-cs"/>
        </a:defRPr>
      </a:lvl5pPr>
      <a:lvl6pPr marL="25514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30086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658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9230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stc_dip@163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1371600"/>
          </a:xfrm>
        </p:spPr>
        <p:txBody>
          <a:bodyPr/>
          <a:lstStyle/>
          <a:p>
            <a:pPr algn="ctr"/>
            <a:r>
              <a:rPr lang="en-US" altLang="zh-CN" dirty="0"/>
              <a:t>《</a:t>
            </a:r>
            <a:r>
              <a:rPr lang="zh-CN" altLang="en-US" dirty="0"/>
              <a:t>数字图像处理</a:t>
            </a:r>
            <a:r>
              <a:rPr lang="en-US" altLang="zh-CN" dirty="0"/>
              <a:t>》</a:t>
            </a:r>
            <a:r>
              <a:rPr lang="zh-CN" altLang="en-US" dirty="0"/>
              <a:t>第一次作业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97052"/>
            <a:ext cx="7010400" cy="1600200"/>
          </a:xfrm>
        </p:spPr>
        <p:txBody>
          <a:bodyPr/>
          <a:lstStyle/>
          <a:p>
            <a:pPr algn="ctr"/>
            <a:r>
              <a:rPr lang="en-US" altLang="zh-CN" sz="2800" dirty="0"/>
              <a:t>2026-09-15</a:t>
            </a: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B4CD4-818E-4506-ADCF-541D87BBB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作业说明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17331D-3629-455E-BB8C-1E1BBD383F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268760"/>
            <a:ext cx="8425817" cy="5445224"/>
          </a:xfrm>
        </p:spPr>
        <p:txBody>
          <a:bodyPr/>
          <a:lstStyle/>
          <a:p>
            <a:r>
              <a:rPr lang="zh-CN" altLang="en-US" sz="2400" dirty="0"/>
              <a:t>编程作业任务</a:t>
            </a:r>
            <a:endParaRPr lang="en-US" altLang="zh-CN" sz="2400" dirty="0"/>
          </a:p>
          <a:p>
            <a:pPr lvl="1"/>
            <a:r>
              <a:rPr lang="zh-CN" altLang="en-US" sz="2200" dirty="0"/>
              <a:t>图像直方图均衡化</a:t>
            </a:r>
            <a:endParaRPr lang="en-US" altLang="zh-CN" sz="2200" dirty="0"/>
          </a:p>
          <a:p>
            <a:pPr lvl="2"/>
            <a:r>
              <a:rPr lang="zh-CN" altLang="en-US" sz="2000" dirty="0"/>
              <a:t>绘制原始图像的灰度直方图</a:t>
            </a:r>
          </a:p>
          <a:p>
            <a:pPr lvl="2"/>
            <a:r>
              <a:rPr lang="zh-CN" altLang="en-US" sz="2000" dirty="0"/>
              <a:t>根据灰度概率分布及累计分布函数，自行编程实现全局直方图均衡化</a:t>
            </a:r>
          </a:p>
          <a:p>
            <a:pPr lvl="2"/>
            <a:r>
              <a:rPr lang="zh-CN" altLang="en-US" sz="2000" dirty="0"/>
              <a:t>绘制均衡化后的灰度直方图，对比处理前后的图像效果</a:t>
            </a:r>
          </a:p>
          <a:p>
            <a:pPr lvl="2"/>
            <a:r>
              <a:rPr lang="zh-CN" altLang="en-US" sz="2000" dirty="0"/>
              <a:t>分析直方图均衡化对图像亮度、对比度及细节表现的影响</a:t>
            </a:r>
            <a:endParaRPr lang="en-US" altLang="zh-CN" sz="2000" dirty="0"/>
          </a:p>
          <a:p>
            <a:pPr marL="909320" lvl="2" indent="0">
              <a:buNone/>
            </a:pPr>
            <a:r>
              <a:rPr lang="zh-CN" altLang="en-US" sz="2000" dirty="0">
                <a:solidFill>
                  <a:srgbClr val="00B0F0"/>
                </a:solidFill>
              </a:rPr>
              <a:t>☆ </a:t>
            </a:r>
            <a:r>
              <a:rPr lang="zh-CN" altLang="en-US" sz="2000" dirty="0"/>
              <a:t>拓展任务：尝试局部直方图均衡化或 </a:t>
            </a:r>
            <a:r>
              <a:rPr lang="en-US" altLang="zh-CN" sz="2000" dirty="0"/>
              <a:t>CLAHE</a:t>
            </a:r>
            <a:r>
              <a:rPr lang="zh-CN" altLang="en-US" sz="2000" dirty="0"/>
              <a:t>，并与全局直方图均衡化进行比较</a:t>
            </a:r>
            <a:endParaRPr lang="en-US" altLang="zh-CN" sz="2000" dirty="0"/>
          </a:p>
          <a:p>
            <a:r>
              <a:rPr lang="zh-CN" altLang="en-US" sz="2400" dirty="0"/>
              <a:t>提交时间：</a:t>
            </a:r>
            <a:r>
              <a:rPr lang="en-US" altLang="zh-CN" sz="2400" dirty="0"/>
              <a:t>2026</a:t>
            </a:r>
            <a:r>
              <a:rPr lang="zh-CN" altLang="en-US" sz="2400" dirty="0"/>
              <a:t>年</a:t>
            </a:r>
            <a:r>
              <a:rPr lang="en-US" altLang="zh-CN" sz="2400" dirty="0"/>
              <a:t>9</a:t>
            </a:r>
            <a:r>
              <a:rPr lang="zh-CN" altLang="en-US" sz="2400" dirty="0"/>
              <a:t>月</a:t>
            </a:r>
            <a:r>
              <a:rPr lang="en-US" altLang="zh-CN" sz="2400" dirty="0"/>
              <a:t>22</a:t>
            </a:r>
            <a:r>
              <a:rPr lang="zh-CN" altLang="en-US" sz="2400" dirty="0"/>
              <a:t>日晚上</a:t>
            </a:r>
            <a:r>
              <a:rPr lang="en-US" altLang="zh-CN" sz="2400" dirty="0"/>
              <a:t>12</a:t>
            </a:r>
            <a:r>
              <a:rPr lang="zh-CN" altLang="en-US" sz="2400" dirty="0"/>
              <a:t>点前</a:t>
            </a:r>
            <a:endParaRPr lang="en-US" altLang="zh-CN" sz="2400" dirty="0"/>
          </a:p>
          <a:p>
            <a:pPr lvl="1"/>
            <a:r>
              <a:rPr lang="zh-CN" altLang="en-US" sz="2200" dirty="0"/>
              <a:t>要求：提交代码实现和实验报告，打包并压缩</a:t>
            </a:r>
            <a:endParaRPr lang="en-US" altLang="zh-CN" sz="2200" dirty="0"/>
          </a:p>
          <a:p>
            <a:pPr lvl="1"/>
            <a:r>
              <a:rPr lang="zh-CN" altLang="en-US" sz="2200" dirty="0"/>
              <a:t>命名规则：第一次编程作业</a:t>
            </a:r>
            <a:r>
              <a:rPr lang="en-US" altLang="zh-CN" sz="2200" dirty="0"/>
              <a:t>_</a:t>
            </a:r>
            <a:r>
              <a:rPr lang="zh-CN" altLang="en-US" sz="2200" dirty="0"/>
              <a:t>学号</a:t>
            </a:r>
            <a:r>
              <a:rPr lang="en-US" altLang="zh-CN" sz="2200" dirty="0"/>
              <a:t>_</a:t>
            </a:r>
            <a:r>
              <a:rPr lang="zh-CN" altLang="en-US" sz="2200" dirty="0"/>
              <a:t>姓名</a:t>
            </a:r>
            <a:endParaRPr lang="en-US" altLang="zh-CN" sz="2200" dirty="0"/>
          </a:p>
          <a:p>
            <a:pPr lvl="1"/>
            <a:r>
              <a:rPr lang="zh-CN" altLang="en-US" sz="2200" dirty="0"/>
              <a:t>发到邮箱 </a:t>
            </a:r>
            <a:r>
              <a:rPr lang="en-US" altLang="zh-CN" sz="2200" dirty="0">
                <a:hlinkClick r:id="rId2"/>
              </a:rPr>
              <a:t>ustc_dip@163.com</a:t>
            </a:r>
            <a:endParaRPr lang="en-US" altLang="zh-CN" sz="2200" dirty="0"/>
          </a:p>
          <a:p>
            <a:pPr lvl="1"/>
            <a:r>
              <a:rPr lang="zh-CN" altLang="en-US" sz="2000" dirty="0">
                <a:solidFill>
                  <a:srgbClr val="FF0000"/>
                </a:solidFill>
              </a:rPr>
              <a:t>每迟交一天，分数上多乘以一次</a:t>
            </a:r>
            <a:r>
              <a:rPr lang="en-US" altLang="zh-CN" sz="2000" dirty="0">
                <a:solidFill>
                  <a:srgbClr val="FF0000"/>
                </a:solidFill>
              </a:rPr>
              <a:t>0.9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6314327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缩放结果示例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3</a:t>
            </a:fld>
            <a:endParaRPr lang="en-US" alt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5639366-FED6-4E37-A7C4-EA7F5BB8BB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01" b="3101"/>
          <a:stretch/>
        </p:blipFill>
        <p:spPr>
          <a:xfrm>
            <a:off x="290285" y="1304764"/>
            <a:ext cx="8563429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01446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Times New Roman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6280</TotalTime>
  <Words>140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Times New Roman</vt:lpstr>
      <vt:lpstr>Verdana</vt:lpstr>
      <vt:lpstr>Wingdings</vt:lpstr>
      <vt:lpstr>Profile</vt:lpstr>
      <vt:lpstr>《数字图像处理》第一次作业</vt:lpstr>
      <vt:lpstr>作业说明</vt:lpstr>
      <vt:lpstr>缩放结果示例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基于视觉特性的视频编码理论与方法研究</dc:title>
  <dc:creator>SwanTian</dc:creator>
  <cp:lastModifiedBy>weishun</cp:lastModifiedBy>
  <cp:revision>3757</cp:revision>
  <dcterms:created xsi:type="dcterms:W3CDTF">2006-10-11T01:50:00Z</dcterms:created>
  <dcterms:modified xsi:type="dcterms:W3CDTF">2026-09-15T04:20:56Z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